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66" r:id="rId3"/>
    <p:sldMasterId id="2147483670" r:id="rId4"/>
    <p:sldMasterId id="2147483674" r:id="rId5"/>
    <p:sldMasterId id="2147483691" r:id="rId6"/>
    <p:sldMasterId id="2147483697" r:id="rId7"/>
  </p:sldMasterIdLst>
  <p:notesMasterIdLst>
    <p:notesMasterId r:id="rId34"/>
  </p:notesMasterIdLst>
  <p:sldIdLst>
    <p:sldId id="497" r:id="rId8"/>
    <p:sldId id="579" r:id="rId9"/>
    <p:sldId id="535" r:id="rId10"/>
    <p:sldId id="575" r:id="rId11"/>
    <p:sldId id="578" r:id="rId12"/>
    <p:sldId id="534" r:id="rId13"/>
    <p:sldId id="537" r:id="rId14"/>
    <p:sldId id="576" r:id="rId15"/>
    <p:sldId id="577" r:id="rId16"/>
    <p:sldId id="580" r:id="rId17"/>
    <p:sldId id="600" r:id="rId18"/>
    <p:sldId id="601" r:id="rId19"/>
    <p:sldId id="585" r:id="rId20"/>
    <p:sldId id="583" r:id="rId21"/>
    <p:sldId id="582" r:id="rId22"/>
    <p:sldId id="574" r:id="rId23"/>
    <p:sldId id="589" r:id="rId24"/>
    <p:sldId id="598" r:id="rId25"/>
    <p:sldId id="599" r:id="rId26"/>
    <p:sldId id="597" r:id="rId27"/>
    <p:sldId id="595" r:id="rId28"/>
    <p:sldId id="573" r:id="rId29"/>
    <p:sldId id="588" r:id="rId30"/>
    <p:sldId id="586" r:id="rId31"/>
    <p:sldId id="602" r:id="rId32"/>
    <p:sldId id="493" r:id="rId33"/>
  </p:sldIdLst>
  <p:sldSz cx="12192000" cy="6858000"/>
  <p:notesSz cx="6797675" cy="9926638"/>
  <p:embeddedFontLst>
    <p:embeddedFont>
      <p:font typeface="Arial Black" panose="020B0A04020102020204" pitchFamily="34" charset="0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288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72" userDrawn="1">
          <p15:clr>
            <a:srgbClr val="A4A3A4"/>
          </p15:clr>
        </p15:guide>
        <p15:guide id="6" pos="7408" userDrawn="1">
          <p15:clr>
            <a:srgbClr val="A4A3A4"/>
          </p15:clr>
        </p15:guide>
        <p15:guide id="7" pos="9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2F2F2A"/>
    <a:srgbClr val="FAF8F5"/>
    <a:srgbClr val="FAF8F4"/>
    <a:srgbClr val="FEFBF7"/>
    <a:srgbClr val="FDFAF5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6261" autoAdjust="0"/>
  </p:normalViewPr>
  <p:slideViewPr>
    <p:cSldViewPr>
      <p:cViewPr>
        <p:scale>
          <a:sx n="87" d="100"/>
          <a:sy n="87" d="100"/>
        </p:scale>
        <p:origin x="1692" y="528"/>
      </p:cViewPr>
      <p:guideLst>
        <p:guide orient="horz" pos="2160"/>
        <p:guide orient="horz" pos="255"/>
        <p:guide orient="horz" pos="2887"/>
        <p:guide pos="3840"/>
        <p:guide pos="272"/>
        <p:guide pos="7408"/>
        <p:guide pos="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76"/>
    </p:cViewPr>
  </p:sorterViewPr>
  <p:notesViewPr>
    <p:cSldViewPr showGuides="1">
      <p:cViewPr varScale="1">
        <p:scale>
          <a:sx n="62" d="100"/>
          <a:sy n="62" d="100"/>
        </p:scale>
        <p:origin x="3354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2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hwa Jun" userId="e8c5003b2fa4a1b3" providerId="LiveId" clId="{5FEAB976-AD7A-4576-829B-62C7635AEF1A}"/>
    <pc:docChg chg="undo custSel modSld">
      <pc:chgData name="Seunghwa Jun" userId="e8c5003b2fa4a1b3" providerId="LiveId" clId="{5FEAB976-AD7A-4576-829B-62C7635AEF1A}" dt="2019-07-13T18:41:58.321" v="806" actId="1036"/>
      <pc:docMkLst>
        <pc:docMk/>
      </pc:docMkLst>
      <pc:sldChg chg="modSp">
        <pc:chgData name="Seunghwa Jun" userId="e8c5003b2fa4a1b3" providerId="LiveId" clId="{5FEAB976-AD7A-4576-829B-62C7635AEF1A}" dt="2019-07-13T18:32:11.425" v="160" actId="1038"/>
        <pc:sldMkLst>
          <pc:docMk/>
          <pc:sldMk cId="2190100507" sldId="493"/>
        </pc:sldMkLst>
        <pc:spChg chg="mod">
          <ac:chgData name="Seunghwa Jun" userId="e8c5003b2fa4a1b3" providerId="LiveId" clId="{5FEAB976-AD7A-4576-829B-62C7635AEF1A}" dt="2019-07-13T18:32:11.425" v="160" actId="1038"/>
          <ac:spMkLst>
            <pc:docMk/>
            <pc:sldMk cId="2190100507" sldId="493"/>
            <ac:spMk id="6" creationId="{1E3A0B04-42FE-4D70-AEB0-220ACE214045}"/>
          </ac:spMkLst>
        </pc:spChg>
      </pc:sldChg>
      <pc:sldChg chg="modSp">
        <pc:chgData name="Seunghwa Jun" userId="e8c5003b2fa4a1b3" providerId="LiveId" clId="{5FEAB976-AD7A-4576-829B-62C7635AEF1A}" dt="2019-07-13T18:21:42.028" v="0" actId="20577"/>
        <pc:sldMkLst>
          <pc:docMk/>
          <pc:sldMk cId="1782023761" sldId="497"/>
        </pc:sldMkLst>
        <pc:spChg chg="mod">
          <ac:chgData name="Seunghwa Jun" userId="e8c5003b2fa4a1b3" providerId="LiveId" clId="{5FEAB976-AD7A-4576-829B-62C7635AEF1A}" dt="2019-07-13T18:21:42.028" v="0" actId="20577"/>
          <ac:spMkLst>
            <pc:docMk/>
            <pc:sldMk cId="1782023761" sldId="497"/>
            <ac:spMk id="24" creationId="{00000000-0000-0000-0000-000000000000}"/>
          </ac:spMkLst>
        </pc:spChg>
      </pc:sldChg>
      <pc:sldChg chg="addSp delSp modSp">
        <pc:chgData name="Seunghwa Jun" userId="e8c5003b2fa4a1b3" providerId="LiveId" clId="{5FEAB976-AD7A-4576-829B-62C7635AEF1A}" dt="2019-07-13T18:28:25.548" v="47" actId="1036"/>
        <pc:sldMkLst>
          <pc:docMk/>
          <pc:sldMk cId="156157213" sldId="537"/>
        </pc:sldMkLst>
        <pc:spChg chg="mod">
          <ac:chgData name="Seunghwa Jun" userId="e8c5003b2fa4a1b3" providerId="LiveId" clId="{5FEAB976-AD7A-4576-829B-62C7635AEF1A}" dt="2019-07-13T18:27:00.514" v="28" actId="20577"/>
          <ac:spMkLst>
            <pc:docMk/>
            <pc:sldMk cId="156157213" sldId="537"/>
            <ac:spMk id="7" creationId="{00000000-0000-0000-0000-000000000000}"/>
          </ac:spMkLst>
        </pc:spChg>
        <pc:spChg chg="mod ord">
          <ac:chgData name="Seunghwa Jun" userId="e8c5003b2fa4a1b3" providerId="LiveId" clId="{5FEAB976-AD7A-4576-829B-62C7635AEF1A}" dt="2019-07-13T18:28:25.548" v="47" actId="1036"/>
          <ac:spMkLst>
            <pc:docMk/>
            <pc:sldMk cId="156157213" sldId="537"/>
            <ac:spMk id="37" creationId="{00000000-0000-0000-0000-000000000000}"/>
          </ac:spMkLst>
        </pc:spChg>
        <pc:picChg chg="add del">
          <ac:chgData name="Seunghwa Jun" userId="e8c5003b2fa4a1b3" providerId="LiveId" clId="{5FEAB976-AD7A-4576-829B-62C7635AEF1A}" dt="2019-07-13T18:25:53.537" v="6" actId="478"/>
          <ac:picMkLst>
            <pc:docMk/>
            <pc:sldMk cId="156157213" sldId="537"/>
            <ac:picMk id="2050" creationId="{73A55DC8-0A7C-42BE-BE9B-43F37E28905C}"/>
          </ac:picMkLst>
        </pc:picChg>
        <pc:picChg chg="add mod">
          <ac:chgData name="Seunghwa Jun" userId="e8c5003b2fa4a1b3" providerId="LiveId" clId="{5FEAB976-AD7A-4576-829B-62C7635AEF1A}" dt="2019-07-13T18:28:21.546" v="42" actId="14100"/>
          <ac:picMkLst>
            <pc:docMk/>
            <pc:sldMk cId="156157213" sldId="537"/>
            <ac:picMk id="2052" creationId="{D0B06D5B-7E5B-4E9C-9AFE-332282D82E46}"/>
          </ac:picMkLst>
        </pc:picChg>
      </pc:sldChg>
      <pc:sldChg chg="addSp delSp modSp">
        <pc:chgData name="Seunghwa Jun" userId="e8c5003b2fa4a1b3" providerId="LiveId" clId="{5FEAB976-AD7A-4576-829B-62C7635AEF1A}" dt="2019-07-13T18:31:19.799" v="85" actId="1037"/>
        <pc:sldMkLst>
          <pc:docMk/>
          <pc:sldMk cId="2420417072" sldId="573"/>
        </pc:sldMkLst>
        <pc:spChg chg="mod ord">
          <ac:chgData name="Seunghwa Jun" userId="e8c5003b2fa4a1b3" providerId="LiveId" clId="{5FEAB976-AD7A-4576-829B-62C7635AEF1A}" dt="2019-07-13T18:31:19.799" v="85" actId="1037"/>
          <ac:spMkLst>
            <pc:docMk/>
            <pc:sldMk cId="2420417072" sldId="573"/>
            <ac:spMk id="37" creationId="{00000000-0000-0000-0000-000000000000}"/>
          </ac:spMkLst>
        </pc:spChg>
        <pc:picChg chg="add del">
          <ac:chgData name="Seunghwa Jun" userId="e8c5003b2fa4a1b3" providerId="LiveId" clId="{5FEAB976-AD7A-4576-829B-62C7635AEF1A}" dt="2019-07-13T18:30:09.722" v="51"/>
          <ac:picMkLst>
            <pc:docMk/>
            <pc:sldMk cId="2420417072" sldId="573"/>
            <ac:picMk id="6" creationId="{EE1B361F-1726-46FC-9492-907C235B2020}"/>
          </ac:picMkLst>
        </pc:picChg>
        <pc:picChg chg="add mod">
          <ac:chgData name="Seunghwa Jun" userId="e8c5003b2fa4a1b3" providerId="LiveId" clId="{5FEAB976-AD7A-4576-829B-62C7635AEF1A}" dt="2019-07-13T18:31:09.719" v="72" actId="14100"/>
          <ac:picMkLst>
            <pc:docMk/>
            <pc:sldMk cId="2420417072" sldId="573"/>
            <ac:picMk id="4098" creationId="{EFE8AAFA-FEC9-488F-9827-3D8173CA1A13}"/>
          </ac:picMkLst>
        </pc:picChg>
      </pc:sldChg>
      <pc:sldChg chg="addSp delSp modSp">
        <pc:chgData name="Seunghwa Jun" userId="e8c5003b2fa4a1b3" providerId="LiveId" clId="{5FEAB976-AD7A-4576-829B-62C7635AEF1A}" dt="2019-07-13T18:30:11.003" v="53" actId="1076"/>
        <pc:sldMkLst>
          <pc:docMk/>
          <pc:sldMk cId="3352197861" sldId="574"/>
        </pc:sldMkLst>
        <pc:spChg chg="mod ord">
          <ac:chgData name="Seunghwa Jun" userId="e8c5003b2fa4a1b3" providerId="LiveId" clId="{5FEAB976-AD7A-4576-829B-62C7635AEF1A}" dt="2019-07-13T18:30:11.003" v="53" actId="1076"/>
          <ac:spMkLst>
            <pc:docMk/>
            <pc:sldMk cId="3352197861" sldId="574"/>
            <ac:spMk id="37" creationId="{00000000-0000-0000-0000-000000000000}"/>
          </ac:spMkLst>
        </pc:spChg>
        <pc:picChg chg="add del mod">
          <ac:chgData name="Seunghwa Jun" userId="e8c5003b2fa4a1b3" providerId="LiveId" clId="{5FEAB976-AD7A-4576-829B-62C7635AEF1A}" dt="2019-07-13T18:30:10.217" v="52"/>
          <ac:picMkLst>
            <pc:docMk/>
            <pc:sldMk cId="3352197861" sldId="574"/>
            <ac:picMk id="3074" creationId="{6EBD7D39-1F27-46D0-A5CF-A962400A60B6}"/>
          </ac:picMkLst>
        </pc:picChg>
      </pc:sldChg>
      <pc:sldChg chg="modSp">
        <pc:chgData name="Seunghwa Jun" userId="e8c5003b2fa4a1b3" providerId="LiveId" clId="{5FEAB976-AD7A-4576-829B-62C7635AEF1A}" dt="2019-07-13T18:24:05.674" v="3" actId="207"/>
        <pc:sldMkLst>
          <pc:docMk/>
          <pc:sldMk cId="2385250690" sldId="575"/>
        </pc:sldMkLst>
        <pc:spChg chg="mod">
          <ac:chgData name="Seunghwa Jun" userId="e8c5003b2fa4a1b3" providerId="LiveId" clId="{5FEAB976-AD7A-4576-829B-62C7635AEF1A}" dt="2019-07-13T18:24:05.674" v="3" actId="207"/>
          <ac:spMkLst>
            <pc:docMk/>
            <pc:sldMk cId="2385250690" sldId="575"/>
            <ac:spMk id="6" creationId="{00000000-0000-0000-0000-000000000000}"/>
          </ac:spMkLst>
        </pc:spChg>
      </pc:sldChg>
      <pc:sldChg chg="modSp">
        <pc:chgData name="Seunghwa Jun" userId="e8c5003b2fa4a1b3" providerId="LiveId" clId="{5FEAB976-AD7A-4576-829B-62C7635AEF1A}" dt="2019-07-13T18:24:17.821" v="4" actId="207"/>
        <pc:sldMkLst>
          <pc:docMk/>
          <pc:sldMk cId="717498617" sldId="579"/>
        </pc:sldMkLst>
        <pc:spChg chg="mod">
          <ac:chgData name="Seunghwa Jun" userId="e8c5003b2fa4a1b3" providerId="LiveId" clId="{5FEAB976-AD7A-4576-829B-62C7635AEF1A}" dt="2019-07-13T18:24:17.821" v="4" actId="207"/>
          <ac:spMkLst>
            <pc:docMk/>
            <pc:sldMk cId="717498617" sldId="579"/>
            <ac:spMk id="6" creationId="{00000000-0000-0000-0000-000000000000}"/>
          </ac:spMkLst>
        </pc:spChg>
      </pc:sldChg>
      <pc:sldChg chg="modSp">
        <pc:chgData name="Seunghwa Jun" userId="e8c5003b2fa4a1b3" providerId="LiveId" clId="{5FEAB976-AD7A-4576-829B-62C7635AEF1A}" dt="2019-07-13T18:32:42.864" v="164" actId="14100"/>
        <pc:sldMkLst>
          <pc:docMk/>
          <pc:sldMk cId="1407462707" sldId="583"/>
        </pc:sldMkLst>
        <pc:picChg chg="mod">
          <ac:chgData name="Seunghwa Jun" userId="e8c5003b2fa4a1b3" providerId="LiveId" clId="{5FEAB976-AD7A-4576-829B-62C7635AEF1A}" dt="2019-07-13T18:32:42.864" v="164" actId="14100"/>
          <ac:picMkLst>
            <pc:docMk/>
            <pc:sldMk cId="1407462707" sldId="583"/>
            <ac:picMk id="5" creationId="{65054B8D-D90A-4DCF-9032-1FF8AAEBE3FA}"/>
          </ac:picMkLst>
        </pc:picChg>
      </pc:sldChg>
      <pc:sldChg chg="modSp">
        <pc:chgData name="Seunghwa Jun" userId="e8c5003b2fa4a1b3" providerId="LiveId" clId="{5FEAB976-AD7A-4576-829B-62C7635AEF1A}" dt="2019-07-13T18:31:53.122" v="130" actId="20577"/>
        <pc:sldMkLst>
          <pc:docMk/>
          <pc:sldMk cId="4182378162" sldId="586"/>
        </pc:sldMkLst>
        <pc:spChg chg="mod">
          <ac:chgData name="Seunghwa Jun" userId="e8c5003b2fa4a1b3" providerId="LiveId" clId="{5FEAB976-AD7A-4576-829B-62C7635AEF1A}" dt="2019-07-13T18:31:53.122" v="130" actId="20577"/>
          <ac:spMkLst>
            <pc:docMk/>
            <pc:sldMk cId="4182378162" sldId="586"/>
            <ac:spMk id="40" creationId="{CCAA61F4-2113-40F6-A7CE-FE56C81BAD01}"/>
          </ac:spMkLst>
        </pc:spChg>
      </pc:sldChg>
      <pc:sldChg chg="addSp modSp">
        <pc:chgData name="Seunghwa Jun" userId="e8c5003b2fa4a1b3" providerId="LiveId" clId="{5FEAB976-AD7A-4576-829B-62C7635AEF1A}" dt="2019-07-13T18:41:34.541" v="801" actId="1038"/>
        <pc:sldMkLst>
          <pc:docMk/>
          <pc:sldMk cId="2963198846" sldId="600"/>
        </pc:sldMkLst>
        <pc:spChg chg="mod">
          <ac:chgData name="Seunghwa Jun" userId="e8c5003b2fa4a1b3" providerId="LiveId" clId="{5FEAB976-AD7A-4576-829B-62C7635AEF1A}" dt="2019-07-13T18:33:00.234" v="182" actId="20577"/>
          <ac:spMkLst>
            <pc:docMk/>
            <pc:sldMk cId="2963198846" sldId="600"/>
            <ac:spMk id="36" creationId="{00000000-0000-0000-0000-000000000000}"/>
          </ac:spMkLst>
        </pc:spChg>
        <pc:spChg chg="mod">
          <ac:chgData name="Seunghwa Jun" userId="e8c5003b2fa4a1b3" providerId="LiveId" clId="{5FEAB976-AD7A-4576-829B-62C7635AEF1A}" dt="2019-07-13T18:40:13.882" v="782" actId="255"/>
          <ac:spMkLst>
            <pc:docMk/>
            <pc:sldMk cId="2963198846" sldId="600"/>
            <ac:spMk id="47" creationId="{0D4EF9B9-CA9D-4F64-8BBE-367D7D2E8DC3}"/>
          </ac:spMkLst>
        </pc:spChg>
        <pc:grpChg chg="mod">
          <ac:chgData name="Seunghwa Jun" userId="e8c5003b2fa4a1b3" providerId="LiveId" clId="{5FEAB976-AD7A-4576-829B-62C7635AEF1A}" dt="2019-07-13T18:34:04.865" v="209" actId="14100"/>
          <ac:grpSpMkLst>
            <pc:docMk/>
            <pc:sldMk cId="2963198846" sldId="600"/>
            <ac:grpSpMk id="39" creationId="{74D876F7-D479-4B8A-BF0A-1F186C74957D}"/>
          </ac:grpSpMkLst>
        </pc:grpChg>
        <pc:picChg chg="add mod">
          <ac:chgData name="Seunghwa Jun" userId="e8c5003b2fa4a1b3" providerId="LiveId" clId="{5FEAB976-AD7A-4576-829B-62C7635AEF1A}" dt="2019-07-13T18:41:34.541" v="801" actId="1038"/>
          <ac:picMkLst>
            <pc:docMk/>
            <pc:sldMk cId="2963198846" sldId="600"/>
            <ac:picMk id="4" creationId="{2682FD38-72F1-4236-BFF8-31FCC3ADE5AC}"/>
          </ac:picMkLst>
        </pc:picChg>
      </pc:sldChg>
      <pc:sldChg chg="addSp delSp modSp">
        <pc:chgData name="Seunghwa Jun" userId="e8c5003b2fa4a1b3" providerId="LiveId" clId="{5FEAB976-AD7A-4576-829B-62C7635AEF1A}" dt="2019-07-13T18:41:58.321" v="806" actId="1036"/>
        <pc:sldMkLst>
          <pc:docMk/>
          <pc:sldMk cId="3331384522" sldId="601"/>
        </pc:sldMkLst>
        <pc:spChg chg="add mod">
          <ac:chgData name="Seunghwa Jun" userId="e8c5003b2fa4a1b3" providerId="LiveId" clId="{5FEAB976-AD7A-4576-829B-62C7635AEF1A}" dt="2019-07-13T18:40:25.889" v="788" actId="1035"/>
          <ac:spMkLst>
            <pc:docMk/>
            <pc:sldMk cId="3331384522" sldId="601"/>
            <ac:spMk id="12" creationId="{A9DF617A-4F02-4E18-9D6F-920340683B1D}"/>
          </ac:spMkLst>
        </pc:spChg>
        <pc:spChg chg="mod">
          <ac:chgData name="Seunghwa Jun" userId="e8c5003b2fa4a1b3" providerId="LiveId" clId="{5FEAB976-AD7A-4576-829B-62C7635AEF1A}" dt="2019-07-13T18:33:09.475" v="204" actId="20577"/>
          <ac:spMkLst>
            <pc:docMk/>
            <pc:sldMk cId="3331384522" sldId="601"/>
            <ac:spMk id="36" creationId="{00000000-0000-0000-0000-000000000000}"/>
          </ac:spMkLst>
        </pc:spChg>
        <pc:spChg chg="del">
          <ac:chgData name="Seunghwa Jun" userId="e8c5003b2fa4a1b3" providerId="LiveId" clId="{5FEAB976-AD7A-4576-829B-62C7635AEF1A}" dt="2019-07-13T18:38:28.008" v="475" actId="478"/>
          <ac:spMkLst>
            <pc:docMk/>
            <pc:sldMk cId="3331384522" sldId="601"/>
            <ac:spMk id="47" creationId="{0D4EF9B9-CA9D-4F64-8BBE-367D7D2E8DC3}"/>
          </ac:spMkLst>
        </pc:spChg>
        <pc:grpChg chg="mod">
          <ac:chgData name="Seunghwa Jun" userId="e8c5003b2fa4a1b3" providerId="LiveId" clId="{5FEAB976-AD7A-4576-829B-62C7635AEF1A}" dt="2019-07-13T18:33:58.314" v="207" actId="14100"/>
          <ac:grpSpMkLst>
            <pc:docMk/>
            <pc:sldMk cId="3331384522" sldId="601"/>
            <ac:grpSpMk id="39" creationId="{74D876F7-D479-4B8A-BF0A-1F186C74957D}"/>
          </ac:grpSpMkLst>
        </pc:grpChg>
        <pc:picChg chg="add mod">
          <ac:chgData name="Seunghwa Jun" userId="e8c5003b2fa4a1b3" providerId="LiveId" clId="{5FEAB976-AD7A-4576-829B-62C7635AEF1A}" dt="2019-07-13T18:41:58.321" v="806" actId="1036"/>
          <ac:picMkLst>
            <pc:docMk/>
            <pc:sldMk cId="3331384522" sldId="601"/>
            <ac:picMk id="3" creationId="{766D53E6-7ADE-4B38-A596-21C559AFF4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65DB-13DD-4B4B-ABD1-3C9271184E7A}" type="datetimeFigureOut">
              <a:rPr lang="ko-KR" altLang="en-US" smtClean="0"/>
              <a:t>2019-07-13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207C3-8685-4D17-8E0A-080E4444CF9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55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58D0E-4782-4BBA-8F0C-10386D317E55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25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3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65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58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51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94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5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788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5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13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69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60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095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15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6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3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94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77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65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5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6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7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3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31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9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955761" y="1087746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927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77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647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58" y="1095115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81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6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08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955755" y="1095111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867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460191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63" descr="배경.png">
            <a:extLst>
              <a:ext uri="{FF2B5EF4-FFF2-40B4-BE49-F238E27FC236}">
                <a16:creationId xmlns:a16="http://schemas.microsoft.com/office/drawing/2014/main" id="{4145BDA9-52F8-461D-B928-97AAD806E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2204865"/>
            <a:ext cx="12192000" cy="5033665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684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619679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45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/>
          <a:lstStyle/>
          <a:p>
            <a:fld id="{2E638322-F287-433F-80A4-E4F17B123A5E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7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3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03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30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12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62" y="1095122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63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9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6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9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2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90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ppiness,">
            <a:extLst>
              <a:ext uri="{FF2B5EF4-FFF2-40B4-BE49-F238E27FC236}">
                <a16:creationId xmlns:a16="http://schemas.microsoft.com/office/drawing/2014/main" id="{ACE78AE4-867B-41AC-998F-689CBD20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2"/>
            <a:ext cx="9144001" cy="67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349" y="6797145"/>
            <a:ext cx="9142571" cy="721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082" y="-2905"/>
            <a:ext cx="9142571" cy="72117"/>
          </a:xfrm>
          <a:prstGeom prst="rect">
            <a:avLst/>
          </a:prstGeom>
        </p:spPr>
      </p:pic>
      <p:sp>
        <p:nvSpPr>
          <p:cNvPr id="9" name="Rechteck 5"/>
          <p:cNvSpPr/>
          <p:nvPr/>
        </p:nvSpPr>
        <p:spPr>
          <a:xfrm>
            <a:off x="1520734" y="67539"/>
            <a:ext cx="9143999" cy="6722922"/>
          </a:xfrm>
          <a:prstGeom prst="rect">
            <a:avLst/>
          </a:prstGeom>
          <a:solidFill>
            <a:schemeClr val="tx1">
              <a:alpha val="24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kern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Rectangle 1"/>
          <p:cNvSpPr/>
          <p:nvPr/>
        </p:nvSpPr>
        <p:spPr>
          <a:xfrm>
            <a:off x="1534392" y="332656"/>
            <a:ext cx="8234017" cy="1512168"/>
          </a:xfrm>
          <a:prstGeom prst="rect">
            <a:avLst/>
          </a:prstGeom>
          <a:solidFill>
            <a:srgbClr val="FF0000">
              <a:lumMod val="75000"/>
            </a:srgbClr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3200" b="1" kern="0" dirty="0">
                <a:solidFill>
                  <a:srgbClr val="FFFFFF"/>
                </a:solidFill>
                <a:latin typeface="Arial Black" panose="020B0A04020102020204" pitchFamily="34" charset="0"/>
              </a:rPr>
              <a:t>The Pursuit of Happiness Factors</a:t>
            </a:r>
          </a:p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kern="0" dirty="0">
                <a:solidFill>
                  <a:srgbClr val="FFFFFF"/>
                </a:solidFill>
              </a:rPr>
              <a:t>: What Factors Correlate More with Happiness?</a:t>
            </a:r>
            <a:endParaRPr lang="en-GB" sz="2400" b="1" kern="0" dirty="0">
              <a:solidFill>
                <a:srgbClr val="FFFFFF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3997570" y="5531622"/>
            <a:ext cx="6670431" cy="9937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Paul Dean, </a:t>
            </a:r>
            <a:r>
              <a:rPr lang="en-GB" b="1" kern="0" dirty="0" err="1">
                <a:solidFill>
                  <a:srgbClr val="FFFFFF"/>
                </a:solidFill>
                <a:latin typeface="Arial"/>
              </a:rPr>
              <a:t>Soobin</a:t>
            </a:r>
            <a:r>
              <a:rPr lang="en-GB" b="1" kern="0" dirty="0">
                <a:solidFill>
                  <a:srgbClr val="FFFFFF"/>
                </a:solidFill>
                <a:latin typeface="Arial"/>
              </a:rPr>
              <a:t> Hwang, Mark </a:t>
            </a:r>
            <a:r>
              <a:rPr lang="en-GB" b="1" kern="0" dirty="0" err="1">
                <a:solidFill>
                  <a:srgbClr val="FFFFFF"/>
                </a:solidFill>
                <a:latin typeface="Arial"/>
              </a:rPr>
              <a:t>Gatongay</a:t>
            </a:r>
            <a:r>
              <a:rPr lang="en-GB" b="1" kern="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b="1" kern="0" dirty="0">
                <a:solidFill>
                  <a:srgbClr val="FFFFFF"/>
                </a:solidFill>
                <a:latin typeface="Arial"/>
              </a:rPr>
              <a:t>Seunghwa Jun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kern="0" dirty="0">
              <a:solidFill>
                <a:srgbClr val="FFFFFF"/>
              </a:solidFill>
              <a:latin typeface="Arial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ko-KR" sz="1600" b="1" kern="0" spc="-60" dirty="0">
                <a:solidFill>
                  <a:schemeClr val="bg1"/>
                </a:solidFill>
                <a:latin typeface="Arial"/>
              </a:rPr>
              <a:t>UofTSTG201905DATA3</a:t>
            </a:r>
            <a:r>
              <a:rPr lang="ko-KR" altLang="en-US" sz="1600" b="1" kern="0" spc="-60" dirty="0">
                <a:solidFill>
                  <a:schemeClr val="bg1"/>
                </a:solidFill>
              </a:rPr>
              <a:t> </a:t>
            </a:r>
            <a:r>
              <a:rPr lang="ko-KR" altLang="en-US" kern="0" spc="-60" dirty="0">
                <a:solidFill>
                  <a:schemeClr val="bg1"/>
                </a:solidFill>
              </a:rPr>
              <a:t>｜ </a:t>
            </a:r>
            <a:r>
              <a:rPr lang="en-US" altLang="ko-KR" sz="1400" kern="0" spc="-60" dirty="0">
                <a:solidFill>
                  <a:schemeClr val="bg1"/>
                </a:solidFill>
              </a:rPr>
              <a:t>July 16, 2019</a:t>
            </a:r>
            <a:endParaRPr lang="ko-KR" altLang="en-US" sz="1400" kern="0" spc="-60" dirty="0">
              <a:solidFill>
                <a:schemeClr val="bg1"/>
              </a:solidFill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b="1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0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Scores Grouped by Year (2006 ~ 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625886" y="246657"/>
              <a:ext cx="3823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Global Happiness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overall happiness level hasn’t changed a lot…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06C36-D699-40FD-9ADD-99BC99B82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92897"/>
            <a:ext cx="7693462" cy="38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Happiest Countries in the World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847528" y="346524"/>
            <a:ext cx="7707966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14699" y="246657"/>
              <a:ext cx="42457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‘Happiest’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983432" y="1154558"/>
            <a:ext cx="10441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Lucky Ones are Finland, Denmark, Norway, Iceland, Netherlands, Switzerland, Sweden, New Zealand, Canada, Austria, Australia, Costa Rica…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2FD38-72F1-4236-BFF8-31FCC3AD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1" y="2439337"/>
            <a:ext cx="7045673" cy="39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Most Miserable Countries in the World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559496" y="346524"/>
            <a:ext cx="8748032" cy="650091"/>
            <a:chOff x="23921" y="206218"/>
            <a:chExt cx="5027277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23921" y="246657"/>
              <a:ext cx="5027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most ‘Miserable’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DF617A-4F02-4E18-9D6F-920340683B1D}"/>
              </a:ext>
            </a:extLst>
          </p:cNvPr>
          <p:cNvSpPr txBox="1"/>
          <p:nvPr/>
        </p:nvSpPr>
        <p:spPr>
          <a:xfrm>
            <a:off x="983432" y="1099473"/>
            <a:ext cx="1044116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They are South Sudan, Central  African Republic, Afghanistan, Tanzania, Rwanda,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Yemen, Malawi, Syria, Botswana, Haiti, Zimbabwe, </a:t>
            </a:r>
            <a:r>
              <a:rPr lang="en-US" altLang="ko-KR" sz="2200" b="1" kern="0" spc="-200" dirty="0" err="1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Brunai</a:t>
            </a: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…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D53E6-7ADE-4B38-A596-21C559AF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75" y="2423712"/>
            <a:ext cx="6434061" cy="40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Yearly Change of Ranks by Region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1302798" y="246657"/>
              <a:ext cx="2469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But, Look at all the differences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C007E-173A-4CE3-BE78-C6ECC643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88" y="2542608"/>
            <a:ext cx="7237199" cy="37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Boxplot Grouped by Region Rank 2019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79605" y="246657"/>
              <a:ext cx="4115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Variance in 2019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Variances also differ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4B8D-D90A-4DCF-9032-1FF8AAEB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9" y="2467605"/>
            <a:ext cx="4964886" cy="39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/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7" y="1975441"/>
            <a:ext cx="6624737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Level Trend of Canada and South Korea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793594" y="246657"/>
              <a:ext cx="3487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Any Specific Interest?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Want to know more about each country?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B1FAB-54DB-41EA-AC67-24780B18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20" y="2691089"/>
            <a:ext cx="5295078" cy="3359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3F918-F014-4238-BB0D-712ECB14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" y="2638595"/>
            <a:ext cx="5127610" cy="34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II.   What ‘Factors’ Correlate More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With the Level of Happiness? </a:t>
            </a:r>
          </a:p>
        </p:txBody>
      </p:sp>
      <p:pic>
        <p:nvPicPr>
          <p:cNvPr id="3074" name="Picture 2" descr="Image result for chicken or egg">
            <a:extLst>
              <a:ext uri="{FF2B5EF4-FFF2-40B4-BE49-F238E27FC236}">
                <a16:creationId xmlns:a16="http://schemas.microsoft.com/office/drawing/2014/main" id="{6EBD7D39-1F27-46D0-A5CF-A962400A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8"/>
            <a:ext cx="9147854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-182" y="1336316"/>
            <a:ext cx="12192182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1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127777" y="1968204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1) Social Support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05653" y="346524"/>
            <a:ext cx="4601131" cy="650091"/>
            <a:chOff x="334644" y="206218"/>
            <a:chExt cx="4405812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34644" y="246657"/>
              <a:ext cx="4405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864425" y="1124744"/>
            <a:ext cx="1106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As seen below, Social Support and Life Expectancy are highly correlated with Happiness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93277-C7BF-40FD-8978-2EEB1F64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87" y="2649697"/>
            <a:ext cx="4733350" cy="3587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5692EE-F14F-4BF4-A9FE-149CE4E90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41298"/>
            <a:ext cx="4733350" cy="3587611"/>
          </a:xfrm>
          <a:prstGeom prst="rect">
            <a:avLst/>
          </a:prstGeom>
        </p:spPr>
      </p:pic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FD73C1C3-3C82-406E-A81F-CBA2642648A6}"/>
              </a:ext>
            </a:extLst>
          </p:cNvPr>
          <p:cNvSpPr/>
          <p:nvPr/>
        </p:nvSpPr>
        <p:spPr>
          <a:xfrm>
            <a:off x="6061359" y="1967973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2) Healthy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22114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‘Birth Rate’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3) GDP per Capita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2AD87-94D7-4DF2-88DD-7983E239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" y="2741870"/>
            <a:ext cx="3589615" cy="3419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25EBE-1863-4869-99B4-776878BF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05" y="2696096"/>
            <a:ext cx="3644183" cy="3469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7824C6-1882-4EEE-A34A-9E80FE4C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647929"/>
            <a:ext cx="3644182" cy="3471701"/>
          </a:xfrm>
          <a:prstGeom prst="rect">
            <a:avLst/>
          </a:prstGeom>
        </p:spPr>
      </p:pic>
      <p:sp>
        <p:nvSpPr>
          <p:cNvPr id="16" name="모서리가 둥근 직사각형 74">
            <a:extLst>
              <a:ext uri="{FF2B5EF4-FFF2-40B4-BE49-F238E27FC236}">
                <a16:creationId xmlns:a16="http://schemas.microsoft.com/office/drawing/2014/main" id="{064F4EB6-9BA9-4096-979A-50DFC4D59E02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4) Birth Rate</a:t>
            </a:r>
          </a:p>
        </p:txBody>
      </p:sp>
      <p:sp>
        <p:nvSpPr>
          <p:cNvPr id="17" name="모서리가 둥근 직사각형 74">
            <a:extLst>
              <a:ext uri="{FF2B5EF4-FFF2-40B4-BE49-F238E27FC236}">
                <a16:creationId xmlns:a16="http://schemas.microsoft.com/office/drawing/2014/main" id="{6808CA06-CD43-4755-B9BC-F5E40C3EA339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5) Freedom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DB85B-4377-409C-926E-D313661307BB}"/>
              </a:ext>
            </a:extLst>
          </p:cNvPr>
          <p:cNvSpPr txBox="1"/>
          <p:nvPr/>
        </p:nvSpPr>
        <p:spPr>
          <a:xfrm>
            <a:off x="864425" y="1124744"/>
            <a:ext cx="1106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GDP, Birth Rate, and Freedom are somewhat correlated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40601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84C24E1-EA7B-4D85-B14E-5A699069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0" y="2724884"/>
            <a:ext cx="3511185" cy="3368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D90EB-C427-4432-A473-E9424DAE0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741971"/>
            <a:ext cx="3511184" cy="335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6EFB4-8835-47E5-B29A-3982CCFA2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61" y="2765230"/>
            <a:ext cx="3511185" cy="3328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A6BF0B-4AC8-4903-8594-0D283A9570B1}"/>
              </a:ext>
            </a:extLst>
          </p:cNvPr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CIA(2016) ‘Birth Rate’ / CIA(2017) ‘Unemployment’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8" name="모서리가 둥근 직사각형 74">
            <a:extLst>
              <a:ext uri="{FF2B5EF4-FFF2-40B4-BE49-F238E27FC236}">
                <a16:creationId xmlns:a16="http://schemas.microsoft.com/office/drawing/2014/main" id="{AED1AACC-6DCC-4DFD-96C1-36D70AD66B53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6) Generosity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DF40A1C0-4998-4B80-BC33-9CE5C4E611C1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7) Obesity Rate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67260D02-0380-4601-8A88-378445D9EF40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8) Unemployment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108EC-4636-4E2C-AA76-50AED3030A8A}"/>
              </a:ext>
            </a:extLst>
          </p:cNvPr>
          <p:cNvSpPr txBox="1"/>
          <p:nvPr/>
        </p:nvSpPr>
        <p:spPr>
          <a:xfrm>
            <a:off x="864425" y="1124744"/>
            <a:ext cx="1106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Generosity, Obesity, Unemployment are only mildly correlated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21135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1604" y="1916833"/>
            <a:ext cx="7344816" cy="1728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It</a:t>
            </a:r>
            <a:r>
              <a:rPr lang="ko-KR" altLang="en-US" sz="1900" dirty="0"/>
              <a:t> </a:t>
            </a:r>
            <a:r>
              <a:rPr lang="en-US" altLang="ko-KR" sz="1900" dirty="0"/>
              <a:t>all</a:t>
            </a:r>
            <a:r>
              <a:rPr lang="ko-KR" altLang="en-US" sz="1900" dirty="0"/>
              <a:t> </a:t>
            </a:r>
            <a:r>
              <a:rPr lang="en-US" altLang="ko-KR" sz="1900" dirty="0"/>
              <a:t>started</a:t>
            </a:r>
            <a:r>
              <a:rPr lang="ko-KR" altLang="en-US" sz="1900" dirty="0"/>
              <a:t> </a:t>
            </a:r>
            <a:r>
              <a:rPr lang="en-US" altLang="ko-KR" sz="1900" dirty="0"/>
              <a:t>with</a:t>
            </a:r>
            <a:r>
              <a:rPr lang="ko-KR" altLang="en-US" sz="1900" dirty="0"/>
              <a:t> </a:t>
            </a:r>
            <a:r>
              <a:rPr lang="en-US" altLang="ko-KR" sz="1900" dirty="0"/>
              <a:t>one report, </a:t>
            </a:r>
          </a:p>
          <a:p>
            <a:pPr marL="0" indent="0">
              <a:buNone/>
            </a:pPr>
            <a:r>
              <a:rPr lang="en-US" altLang="ko-KR" sz="1900" dirty="0"/>
              <a:t>    “</a:t>
            </a:r>
            <a:r>
              <a:rPr lang="en-US" altLang="ko-KR" sz="1900" i="1" dirty="0">
                <a:solidFill>
                  <a:srgbClr val="FFC000"/>
                </a:solidFill>
              </a:rPr>
              <a:t>The World Happiness Report 2019(Gallup)</a:t>
            </a:r>
            <a:r>
              <a:rPr lang="en-US" altLang="ko-KR" sz="1900" dirty="0"/>
              <a:t>.”</a:t>
            </a:r>
          </a:p>
          <a:p>
            <a:r>
              <a:rPr lang="en-US" altLang="ko-KR" sz="1900" dirty="0"/>
              <a:t>Hmm.. Why some countries are happy and others are miserable? What factors correlate more with happiness?</a:t>
            </a:r>
          </a:p>
          <a:p>
            <a:r>
              <a:rPr lang="en-US" altLang="ko-KR" sz="1900" dirty="0"/>
              <a:t>Wait, it’s great for practicing what we’ve learned so far!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609" y="900602"/>
            <a:ext cx="24652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Motivation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56397-DAFA-406C-BF20-2917D859821E}"/>
              </a:ext>
            </a:extLst>
          </p:cNvPr>
          <p:cNvGrpSpPr/>
          <p:nvPr/>
        </p:nvGrpSpPr>
        <p:grpSpPr>
          <a:xfrm>
            <a:off x="5375920" y="4002804"/>
            <a:ext cx="4979441" cy="2663076"/>
            <a:chOff x="1475656" y="2883267"/>
            <a:chExt cx="7355705" cy="37826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132445-5F5B-4EC7-8E6D-C97FA5EF5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051"/>
            <a:stretch/>
          </p:blipFill>
          <p:spPr>
            <a:xfrm>
              <a:off x="4355976" y="2883267"/>
              <a:ext cx="4475385" cy="37826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70AEC8-8CDB-4AF2-BC56-4C8DA16F1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04" r="21620"/>
            <a:stretch/>
          </p:blipFill>
          <p:spPr>
            <a:xfrm>
              <a:off x="1475656" y="2883267"/>
              <a:ext cx="2808312" cy="3779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4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9FD14-C0E4-449E-A1AC-FC707A08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729143"/>
            <a:ext cx="3511185" cy="3508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652A3-77ED-47C1-BC70-270E1FD03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18" y="2729142"/>
            <a:ext cx="3669554" cy="3508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4B577-D192-47F1-9713-63ADB6DAA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0" y="2729143"/>
            <a:ext cx="3389127" cy="350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7CD569-4BF5-4F81-9F9F-CE8F5142B7F8}"/>
              </a:ext>
            </a:extLst>
          </p:cNvPr>
          <p:cNvSpPr txBox="1"/>
          <p:nvPr/>
        </p:nvSpPr>
        <p:spPr>
          <a:xfrm>
            <a:off x="1824654" y="6497370"/>
            <a:ext cx="8591826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‘Population’, ‘Area’ / </a:t>
            </a:r>
            <a:r>
              <a:rPr lang="en-US" altLang="ko-KR" sz="11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WorldBank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API &amp; </a:t>
            </a:r>
            <a:r>
              <a:rPr lang="en-US" altLang="ko-KR" sz="11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OpenWeatherMap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API for ‘’Weather’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3E875FDD-E3FA-47FC-B9BE-8D07081A11E8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9) Trust in Government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A8D40981-B3B4-474B-9A2B-3EAF6DE796D5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10) Temperature</a:t>
            </a:r>
          </a:p>
        </p:txBody>
      </p:sp>
      <p:sp>
        <p:nvSpPr>
          <p:cNvPr id="21" name="모서리가 둥근 직사각형 74">
            <a:extLst>
              <a:ext uri="{FF2B5EF4-FFF2-40B4-BE49-F238E27FC236}">
                <a16:creationId xmlns:a16="http://schemas.microsoft.com/office/drawing/2014/main" id="{99F34276-3EB1-45F7-A12C-1EF64BF78472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11) Population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DEE10-3868-45AC-AD41-9384D866D56A}"/>
              </a:ext>
            </a:extLst>
          </p:cNvPr>
          <p:cNvSpPr txBox="1"/>
          <p:nvPr/>
        </p:nvSpPr>
        <p:spPr>
          <a:xfrm>
            <a:off x="864425" y="1124744"/>
            <a:ext cx="1106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Obviously, </a:t>
            </a:r>
            <a:r>
              <a:rPr lang="en-US" altLang="ko-KR" sz="2400" b="1" kern="0" spc="-200" dirty="0" err="1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Thanos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is wrong!! Look at the Population Density!</a:t>
            </a:r>
          </a:p>
        </p:txBody>
      </p:sp>
    </p:spTree>
    <p:extLst>
      <p:ext uri="{BB962C8B-B14F-4D97-AF65-F5344CB8AC3E}">
        <p14:creationId xmlns:p14="http://schemas.microsoft.com/office/powerpoint/2010/main" val="40521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1916832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2135560" y="346524"/>
            <a:ext cx="7344815" cy="650091"/>
            <a:chOff x="-58792" y="206218"/>
            <a:chExt cx="5192691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58792" y="246657"/>
              <a:ext cx="51926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Correlation Coefficient Summary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Tada! Here come all the numbers!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F7607-F045-4627-A1D0-5043B0B1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8" y="1982934"/>
            <a:ext cx="6279738" cy="439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E29808-B5B5-4A93-BD4B-9DC806E13B6F}"/>
              </a:ext>
            </a:extLst>
          </p:cNvPr>
          <p:cNvSpPr/>
          <p:nvPr/>
        </p:nvSpPr>
        <p:spPr>
          <a:xfrm>
            <a:off x="7776475" y="2420888"/>
            <a:ext cx="900796" cy="172819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III.  Why and How are the ‘Top Two Factors’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 Strongly Related to Happiness? </a:t>
            </a:r>
          </a:p>
        </p:txBody>
      </p:sp>
      <p:pic>
        <p:nvPicPr>
          <p:cNvPr id="4098" name="Picture 2" descr="Image result for social support">
            <a:extLst>
              <a:ext uri="{FF2B5EF4-FFF2-40B4-BE49-F238E27FC236}">
                <a16:creationId xmlns:a16="http://schemas.microsoft.com/office/drawing/2014/main" id="{EFE8AAFA-FEC9-488F-9827-3D8173CA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" y="1340769"/>
            <a:ext cx="12122698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6049"/>
            <a:ext cx="12192000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04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3143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Social Support by Region (2018)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5252917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10671" y="246657"/>
              <a:ext cx="4053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4DF9A2-DC1B-4786-862E-90B22335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43" y="2427577"/>
            <a:ext cx="4536504" cy="3993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64A9D-300F-4D28-9288-36597AFAD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2435272"/>
            <a:ext cx="4626489" cy="3993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551384" y="1154558"/>
            <a:ext cx="114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Just as the regional variance in happiness ranks, the top two factors show similar variances.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2EC7AE73-A99E-43A7-82DE-467BA1ED699A}"/>
              </a:ext>
            </a:extLst>
          </p:cNvPr>
          <p:cNvSpPr/>
          <p:nvPr/>
        </p:nvSpPr>
        <p:spPr>
          <a:xfrm>
            <a:off x="6456039" y="1975459"/>
            <a:ext cx="462648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Life Expectancy by Region (2018)</a:t>
            </a:r>
          </a:p>
        </p:txBody>
      </p:sp>
    </p:spTree>
    <p:extLst>
      <p:ext uri="{BB962C8B-B14F-4D97-AF65-F5344CB8AC3E}">
        <p14:creationId xmlns:p14="http://schemas.microsoft.com/office/powerpoint/2010/main" val="12080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1C4F6C-4277-45AA-B3E9-129971FB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 b="3412"/>
          <a:stretch/>
        </p:blipFill>
        <p:spPr>
          <a:xfrm>
            <a:off x="3471675" y="2488085"/>
            <a:ext cx="5298886" cy="38932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77730" y="2024187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775519" y="2024187"/>
            <a:ext cx="85889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Scatter Matrix (Happiness, Social Support, and Life Expectancy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6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80648" y="246657"/>
              <a:ext cx="4113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Putting Them Altogether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407368" y="1124744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top two factors and happiness itself are strongly correlated with each other!  </a:t>
            </a:r>
          </a:p>
        </p:txBody>
      </p:sp>
    </p:spTree>
    <p:extLst>
      <p:ext uri="{BB962C8B-B14F-4D97-AF65-F5344CB8AC3E}">
        <p14:creationId xmlns:p14="http://schemas.microsoft.com/office/powerpoint/2010/main" val="41823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4DC93-84EA-493D-BE4E-1AA7A4D7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916832"/>
            <a:ext cx="7239000" cy="4829175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C73A05D7-C2D1-406F-9C76-9E1E2643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C8658-719D-457C-A692-B249ED8D94B1}"/>
              </a:ext>
            </a:extLst>
          </p:cNvPr>
          <p:cNvSpPr txBox="1"/>
          <p:nvPr/>
        </p:nvSpPr>
        <p:spPr>
          <a:xfrm>
            <a:off x="2567609" y="900602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Food for thought...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9F6C1760-D996-41E1-AE0E-124400436EF7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3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C73A05D7-C2D1-406F-9C76-9E1E2643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C8658-719D-457C-A692-B249ED8D94B1}"/>
              </a:ext>
            </a:extLst>
          </p:cNvPr>
          <p:cNvSpPr txBox="1"/>
          <p:nvPr/>
        </p:nvSpPr>
        <p:spPr>
          <a:xfrm>
            <a:off x="2567609" y="90060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Questions?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9F6C1760-D996-41E1-AE0E-124400436EF7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3A0B04-42FE-4D70-AEB0-220ACE214045}"/>
              </a:ext>
            </a:extLst>
          </p:cNvPr>
          <p:cNvSpPr txBox="1"/>
          <p:nvPr/>
        </p:nvSpPr>
        <p:spPr>
          <a:xfrm>
            <a:off x="7303763" y="5085186"/>
            <a:ext cx="282468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Thank you!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0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1604" y="1916833"/>
            <a:ext cx="7344816" cy="4646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‘The World Happiness Report’ is a landmark survey of the state of global happiness that ranks </a:t>
            </a:r>
            <a:r>
              <a:rPr lang="en-US" altLang="ko-KR" sz="1900" dirty="0">
                <a:solidFill>
                  <a:srgbClr val="FFC000"/>
                </a:solidFill>
              </a:rPr>
              <a:t>156 countries </a:t>
            </a:r>
            <a:r>
              <a:rPr lang="en-US" altLang="ko-KR" sz="1900" dirty="0"/>
              <a:t>by </a:t>
            </a:r>
            <a:r>
              <a:rPr lang="en-US" altLang="ko-KR" sz="1900" dirty="0">
                <a:solidFill>
                  <a:srgbClr val="FFC000"/>
                </a:solidFill>
              </a:rPr>
              <a:t>how happy their citizens perceive themselves to be</a:t>
            </a:r>
            <a:r>
              <a:rPr lang="en-US" altLang="ko-KR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/>
          </a:p>
          <a:p>
            <a:r>
              <a:rPr lang="en-US" altLang="ko-KR" sz="1900" dirty="0"/>
              <a:t>So, we tried to find important factors that are strongly</a:t>
            </a:r>
          </a:p>
          <a:p>
            <a:pPr marL="0" indent="0">
              <a:buNone/>
            </a:pPr>
            <a:r>
              <a:rPr lang="en-US" altLang="ko-KR" sz="1900" dirty="0"/>
              <a:t>    correlated to the level of happiness among11 indices:</a:t>
            </a:r>
          </a:p>
          <a:p>
            <a:pPr marL="0" indent="0">
              <a:buNone/>
            </a:pPr>
            <a:r>
              <a:rPr lang="en-US" altLang="ko-KR" sz="1900" dirty="0"/>
              <a:t>     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1) GDP per capita, 2) Healthy life expectancy,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3) Social Support, 4) Freedom, 5) Generosity,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6) Trust in government, 7) Unemployment Rate,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8) Birth Rate, 9) Obesity Rate, 10) Population Density,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and 11) Weather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“11 indices? Are you kidding?”</a:t>
            </a:r>
          </a:p>
          <a:p>
            <a:pPr marL="0" indent="0">
              <a:buNone/>
            </a:pPr>
            <a:r>
              <a:rPr lang="en-US" altLang="ko-KR" sz="1900" dirty="0"/>
              <a:t>    “ Yeah.. They are Eleven.. And we did it!”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608" y="900602"/>
            <a:ext cx="275979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Introduction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8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1604" y="1916833"/>
            <a:ext cx="7344816" cy="50382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“11 indices mean… Bunch of Data!!”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Many websites were searched through….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Kaggle, </a:t>
            </a:r>
            <a:r>
              <a:rPr lang="en-US" altLang="ko-KR" sz="1900" dirty="0" err="1">
                <a:solidFill>
                  <a:srgbClr val="FFC000"/>
                </a:solidFill>
              </a:rPr>
              <a:t>WorldHappiness.report</a:t>
            </a:r>
            <a:r>
              <a:rPr lang="en-US" altLang="ko-KR" sz="1900" dirty="0">
                <a:solidFill>
                  <a:srgbClr val="FFC000"/>
                </a:solidFill>
              </a:rPr>
              <a:t>, CIA, </a:t>
            </a:r>
            <a:r>
              <a:rPr lang="en-US" altLang="ko-KR" sz="1900" dirty="0" err="1">
                <a:solidFill>
                  <a:srgbClr val="FFC000"/>
                </a:solidFill>
              </a:rPr>
              <a:t>Data.World</a:t>
            </a:r>
            <a:r>
              <a:rPr lang="en-US" altLang="ko-KR" sz="1900" dirty="0">
                <a:solidFill>
                  <a:srgbClr val="FFC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FFC000"/>
                </a:solidFill>
              </a:rPr>
              <a:t>       </a:t>
            </a:r>
            <a:r>
              <a:rPr lang="en-US" altLang="ko-KR" sz="1900" dirty="0" err="1">
                <a:solidFill>
                  <a:srgbClr val="FFC000"/>
                </a:solidFill>
              </a:rPr>
              <a:t>WorldBank</a:t>
            </a:r>
            <a:r>
              <a:rPr lang="en-US" altLang="ko-KR" sz="1900" dirty="0">
                <a:solidFill>
                  <a:srgbClr val="FFC000"/>
                </a:solidFill>
              </a:rPr>
              <a:t>, OECD, </a:t>
            </a:r>
            <a:r>
              <a:rPr lang="en-US" altLang="ko-KR" sz="1900" dirty="0" err="1">
                <a:solidFill>
                  <a:srgbClr val="FFC000"/>
                </a:solidFill>
              </a:rPr>
              <a:t>WorldEconomicForum</a:t>
            </a:r>
            <a:r>
              <a:rPr lang="en-US" altLang="ko-KR" sz="1900" dirty="0">
                <a:solidFill>
                  <a:srgbClr val="FFC000"/>
                </a:solidFill>
              </a:rPr>
              <a:t>, Gallup, </a:t>
            </a:r>
            <a:r>
              <a:rPr lang="en-US" altLang="ko-KR" sz="1900" dirty="0" err="1">
                <a:solidFill>
                  <a:srgbClr val="FFC000"/>
                </a:solidFill>
              </a:rPr>
              <a:t>etc</a:t>
            </a:r>
            <a:endParaRPr lang="en-US" altLang="ko-KR" sz="19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Three APIs utilized… 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World Bank API, </a:t>
            </a:r>
            <a:r>
              <a:rPr lang="en-US" altLang="ko-KR" sz="1900" dirty="0" err="1">
                <a:solidFill>
                  <a:srgbClr val="FFC000"/>
                </a:solidFill>
              </a:rPr>
              <a:t>OpenWeatherMap</a:t>
            </a:r>
            <a:r>
              <a:rPr lang="en-US" altLang="ko-KR" sz="1900" dirty="0">
                <a:solidFill>
                  <a:srgbClr val="FFC000"/>
                </a:solidFill>
              </a:rPr>
              <a:t> API, Google Maps</a:t>
            </a: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As a result, </a:t>
            </a:r>
          </a:p>
          <a:p>
            <a:pPr marL="0" indent="0">
              <a:buNone/>
            </a:pPr>
            <a:r>
              <a:rPr lang="en-US" altLang="ko-KR" sz="1900" dirty="0"/>
              <a:t>    Roughly </a:t>
            </a:r>
            <a:r>
              <a:rPr lang="en-US" altLang="ko-KR" sz="1900" dirty="0">
                <a:solidFill>
                  <a:srgbClr val="FFC000"/>
                </a:solidFill>
              </a:rPr>
              <a:t>30 csv files </a:t>
            </a:r>
            <a:r>
              <a:rPr lang="en-US" altLang="ko-KR" sz="1900" dirty="0"/>
              <a:t>were downloaded and created…!</a:t>
            </a:r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 </a:t>
            </a:r>
          </a:p>
          <a:p>
            <a:endParaRPr lang="ko-KR" altLang="en-US" sz="1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608" y="900602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5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1604" y="1916832"/>
            <a:ext cx="7344816" cy="35691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Clean Up &amp; Format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Pandas,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Jupyter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Notebook, Excel</a:t>
            </a:r>
          </a:p>
          <a:p>
            <a:pPr>
              <a:lnSpc>
                <a:spcPct val="114000"/>
              </a:lnSpc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Analysis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Matplotlib, SciPy,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Numpy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Panda,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Pandas.plotting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Visualization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Line Graph, Bar Graph, Pie Graph, Box Plot,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  Scatter Plot, Scatter Matrix, Geographical Heatmap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 </a:t>
            </a:r>
            <a:endParaRPr lang="ko-KR" altLang="en-US" sz="2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609" y="900602"/>
            <a:ext cx="626485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 Clean Up &amp; Exploration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1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5810" y="900602"/>
            <a:ext cx="425263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Questions </a:t>
            </a:r>
            <a:r>
              <a:rPr lang="en-US" altLang="ko-KR" sz="3600" b="1" spc="-300" dirty="0">
                <a:solidFill>
                  <a:srgbClr val="FF0000"/>
                </a:solidFill>
              </a:rPr>
              <a:t>(contents)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935827" y="1700808"/>
            <a:ext cx="59220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966171" y="2204865"/>
            <a:ext cx="5974375" cy="904863"/>
            <a:chOff x="2282320" y="2060848"/>
            <a:chExt cx="5974375" cy="904863"/>
          </a:xfrm>
        </p:grpSpPr>
        <p:sp>
          <p:nvSpPr>
            <p:cNvPr id="12" name="직사각형 11"/>
            <p:cNvSpPr/>
            <p:nvPr/>
          </p:nvSpPr>
          <p:spPr>
            <a:xfrm>
              <a:off x="2282320" y="2115016"/>
              <a:ext cx="432048" cy="3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9">
                <a:spcBef>
                  <a:spcPct val="20000"/>
                </a:spcBef>
                <a:defRPr/>
              </a:pPr>
              <a:r>
                <a:rPr lang="el-GR" altLang="ko-KR" sz="24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Ι</a:t>
              </a:r>
              <a:endParaRPr lang="ko-KR" altLang="en-US" sz="2400" b="1" kern="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825581" y="2115016"/>
              <a:ext cx="0" cy="3773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977686" y="2060848"/>
              <a:ext cx="5279009" cy="904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What are the characteristics of </a:t>
              </a:r>
            </a:p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‘Happy’ vs. ‘Miserable’ Countries? </a:t>
              </a:r>
              <a:endParaRPr lang="ko-KR" altLang="en-US" sz="2400" b="1" kern="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966170" y="3660646"/>
            <a:ext cx="5421340" cy="904863"/>
            <a:chOff x="2281392" y="2607295"/>
            <a:chExt cx="5421340" cy="904863"/>
          </a:xfrm>
        </p:grpSpPr>
        <p:sp>
          <p:nvSpPr>
            <p:cNvPr id="16" name="직사각형 15"/>
            <p:cNvSpPr/>
            <p:nvPr/>
          </p:nvSpPr>
          <p:spPr>
            <a:xfrm>
              <a:off x="2281392" y="2661463"/>
              <a:ext cx="432048" cy="3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9">
                <a:spcBef>
                  <a:spcPct val="20000"/>
                </a:spcBef>
                <a:defRPr/>
              </a:pPr>
              <a:r>
                <a:rPr lang="el-GR" altLang="ko-KR" sz="24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Ⅱ</a:t>
              </a:r>
              <a:endParaRPr lang="ko-KR" altLang="en-US" sz="2400" b="1" kern="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824653" y="2661463"/>
              <a:ext cx="0" cy="3773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2976758" y="2607295"/>
              <a:ext cx="4725974" cy="904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What ‘Factors’ Correlate More</a:t>
              </a:r>
            </a:p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With the Level of Happiness? 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66170" y="5116426"/>
            <a:ext cx="6865645" cy="904863"/>
            <a:chOff x="2281392" y="3165943"/>
            <a:chExt cx="6865645" cy="904863"/>
          </a:xfrm>
        </p:grpSpPr>
        <p:sp>
          <p:nvSpPr>
            <p:cNvPr id="20" name="직사각형 19"/>
            <p:cNvSpPr/>
            <p:nvPr/>
          </p:nvSpPr>
          <p:spPr>
            <a:xfrm>
              <a:off x="2281392" y="3220111"/>
              <a:ext cx="432048" cy="3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9">
                <a:spcBef>
                  <a:spcPct val="20000"/>
                </a:spcBef>
                <a:defRPr/>
              </a:pPr>
              <a:r>
                <a:rPr lang="el-GR" altLang="ko-KR" sz="24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Ⅲ</a:t>
              </a:r>
              <a:endParaRPr lang="ko-KR" altLang="en-US" sz="2400" b="1" kern="0" dirty="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824653" y="3220111"/>
              <a:ext cx="0" cy="3773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976758" y="3165943"/>
              <a:ext cx="6170279" cy="904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Why and How are the ‘Top Two Factors’</a:t>
              </a:r>
            </a:p>
            <a:p>
              <a:pPr defTabSz="914229">
                <a:spcBef>
                  <a:spcPct val="20000"/>
                </a:spcBef>
                <a:defRPr/>
              </a:pPr>
              <a:r>
                <a:rPr lang="en-US" altLang="ko-KR" sz="24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rPr>
                <a:t>Strongly Related to Happiness?  </a:t>
              </a:r>
              <a:endParaRPr lang="ko-KR" altLang="en-US" sz="2400" b="1" kern="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5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I.   What are the Characteristics of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‘Happy’ vs. ‘Miserable’ Countries? </a:t>
            </a:r>
          </a:p>
        </p:txBody>
      </p:sp>
      <p:pic>
        <p:nvPicPr>
          <p:cNvPr id="2052" name="Picture 4" descr="Image result for global map">
            <a:extLst>
              <a:ext uri="{FF2B5EF4-FFF2-40B4-BE49-F238E27FC236}">
                <a16:creationId xmlns:a16="http://schemas.microsoft.com/office/drawing/2014/main" id="{D0B06D5B-7E5B-4E9C-9AFE-332282D8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9"/>
            <a:ext cx="9147854" cy="5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2151"/>
            <a:ext cx="12169966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1398" y="346524"/>
            <a:ext cx="4532835" cy="650091"/>
            <a:chOff x="378444" y="206218"/>
            <a:chExt cx="4340415" cy="650091"/>
          </a:xfrm>
        </p:grpSpPr>
        <p:sp>
          <p:nvSpPr>
            <p:cNvPr id="2" name="TextBox 1"/>
            <p:cNvSpPr txBox="1"/>
            <p:nvPr/>
          </p:nvSpPr>
          <p:spPr>
            <a:xfrm>
              <a:off x="586558" y="246657"/>
              <a:ext cx="390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How ‘Happy’ Are You?? </a:t>
              </a:r>
              <a:endParaRPr lang="ko-KR" altLang="en-US" sz="3200" b="1" spc="-3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0" name="TextBox 359"/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Rate your level of happiness from 1 to 10</a:t>
            </a:r>
          </a:p>
        </p:txBody>
      </p:sp>
      <p:pic>
        <p:nvPicPr>
          <p:cNvPr id="3074" name="Picture 2" descr="Image result for scale, 0, 10, happiness">
            <a:extLst>
              <a:ext uri="{FF2B5EF4-FFF2-40B4-BE49-F238E27FC236}">
                <a16:creationId xmlns:a16="http://schemas.microsoft.com/office/drawing/2014/main" id="{DF02B600-853B-4C9E-AB28-C25F58DF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51" y="2044551"/>
            <a:ext cx="7503498" cy="446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/ CIA ‘World Population’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맑은 고딕"/>
                <a:ea typeface="맑은 고딕"/>
              </a:rPr>
              <a:t>% of Total Population by Happiness Score</a:t>
            </a:r>
            <a:endParaRPr lang="en-US" altLang="ko-KR" b="1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CBF7A-4DF5-42AC-97ED-0D3E8226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533034"/>
            <a:ext cx="5760640" cy="3840426"/>
          </a:xfrm>
          <a:prstGeom prst="rect">
            <a:avLst/>
          </a:prstGeom>
        </p:spPr>
      </p:pic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62859" y="246657"/>
              <a:ext cx="3949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about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the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World?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Where do you belong?</a:t>
            </a:r>
          </a:p>
        </p:txBody>
      </p:sp>
    </p:spTree>
    <p:extLst>
      <p:ext uri="{BB962C8B-B14F-4D97-AF65-F5344CB8AC3E}">
        <p14:creationId xmlns:p14="http://schemas.microsoft.com/office/powerpoint/2010/main" val="25666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Microsoft Office PowerPoint</Application>
  <PresentationFormat>Widescreen</PresentationFormat>
  <Paragraphs>160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 Black</vt:lpstr>
      <vt:lpstr>맑은 고딕</vt:lpstr>
      <vt:lpstr>Times New Roman</vt:lpstr>
      <vt:lpstr>Arial</vt:lpstr>
      <vt:lpstr>Office 테마</vt:lpstr>
      <vt:lpstr>5_디자인 사용자 지정</vt:lpstr>
      <vt:lpstr>4_디자인 사용자 지정</vt:lpstr>
      <vt:lpstr>6_디자인 사용자 지정</vt:lpstr>
      <vt:lpstr>7_디자인 사용자 지정</vt:lpstr>
      <vt:lpstr>Black배경_단색</vt:lpstr>
      <vt:lpstr>1_Black배경_단색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jaepil</dc:creator>
  <cp:lastModifiedBy>Seunghwa Jun</cp:lastModifiedBy>
  <cp:revision>395</cp:revision>
  <cp:lastPrinted>2017-08-14T13:59:14Z</cp:lastPrinted>
  <dcterms:created xsi:type="dcterms:W3CDTF">2014-12-31T00:27:21Z</dcterms:created>
  <dcterms:modified xsi:type="dcterms:W3CDTF">2019-07-13T18:42:08Z</dcterms:modified>
</cp:coreProperties>
</file>